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65" autoAdjust="0"/>
  </p:normalViewPr>
  <p:slideViewPr>
    <p:cSldViewPr>
      <p:cViewPr varScale="1">
        <p:scale>
          <a:sx n="110" d="100"/>
          <a:sy n="110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94F0-F502-42D5-AA67-9C361DFCC8B5}" type="datetimeFigureOut">
              <a:rPr lang="sr-Cyrl-CS" smtClean="0"/>
              <a:pPr/>
              <a:t>6.7.2020.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1C28-4359-45A4-9ADB-F5C2282D3D9B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21C28-4359-45A4-9ADB-F5C2282D3D9B}" type="slidenum">
              <a:rPr lang="sr-Cyrl-CS" smtClean="0"/>
              <a:pPr/>
              <a:t>1</a:t>
            </a:fld>
            <a:endParaRPr lang="sr-Cyrl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92EC7D-A451-49DE-90D5-97A2AAC7132A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5AAD3-A0A8-4D2F-ACA7-050AAF2740A0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789C7-A8F1-47B7-9FF6-8EDDFBC0D3D1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5038A-826A-4D1A-B0C6-E9492B6847D0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72B8C-26AF-4D12-8EDA-E7E16AFDDCB6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FADBF-F8B8-46F0-AB9B-A46DF4BD3EBD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CA430-EF3A-496D-B29F-DBC2826C6F44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2070D-168A-498C-ABC5-D3EB4A7D237F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A2C54-05A4-4969-9327-4FAF2C767C41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44C7CD-9232-44DB-8DEB-C50D1DBB7A73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C26813-719D-4032-BCAB-69EDDE621BAE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B00B65-D696-4360-9B0D-E3E72388E5D1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Владимир Н. Цветковић: НАЦИОНАЛНА БЕЗБЕДНОСТ И/ИЛИ ДРЖАВНА СУВЕРЕНОСТ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038CC8-8B2D-4700-8673-B86C8CE7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24936" cy="3888432"/>
          </a:xfrm>
        </p:spPr>
        <p:txBody>
          <a:bodyPr>
            <a:normAutofit/>
          </a:bodyPr>
          <a:lstStyle/>
          <a:p>
            <a:pPr algn="ctr"/>
            <a:r>
              <a:rPr lang="sr-Cyrl-RS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Идеолошки мотиви и политичке последице  модерних сецесија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</a:t>
            </a:r>
            <a:r>
              <a:rPr lang="sr-Cyrl-RS" sz="36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раво на самоопредељење народа – увод у грађански рат)</a:t>
            </a:r>
            <a:endParaRPr lang="en-US" sz="3600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805264"/>
            <a:ext cx="7992888" cy="7444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Цветковић</a:t>
            </a:r>
            <a:endParaRPr lang="sr-Latn-R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1"/>
            <a:ext cx="1512168" cy="12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3528" y="249327"/>
          <a:ext cx="1440160" cy="1249198"/>
        </p:xfrm>
        <a:graphic>
          <a:graphicData uri="http://schemas.openxmlformats.org/presentationml/2006/ole">
            <p:oleObj spid="_x0000_s1026" name="PDF" r:id="rId5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: од права на независност, преко права на аутономију до права на државу</a:t>
            </a:r>
          </a:p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Идеолошки резултат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: непоништиво и неограничено право</a:t>
            </a:r>
          </a:p>
          <a:p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Политичка последица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: стални извор сукоба који се не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решавају вољом унутрашњих већ ангажманом спољних фактора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Право на самоопредељење = државни раскол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AU" sz="5200" u="sng" dirty="0" smtClean="0">
                <a:latin typeface="Times New Roman" pitchFamily="18" charset="0"/>
                <a:cs typeface="Times New Roman" pitchFamily="18" charset="0"/>
              </a:rPr>
              <a:t>НАСТАЈАЊЕ</a:t>
            </a:r>
            <a:r>
              <a:rPr lang="sr-Cyrl-RS" sz="5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XVIII-XIX </a:t>
            </a:r>
            <a:r>
              <a:rPr lang="sr-Cyrl-RS" sz="3800" dirty="0" smtClean="0"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независност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Cyrl-R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свеа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меричко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искуство</a:t>
            </a:r>
            <a:r>
              <a:rPr lang="en-A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прихватање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колонијалних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админист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ативних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граница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коначних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непроменљивих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граница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између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држава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sr-Cyrl-R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Грађански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САД и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забрана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сецесије</a:t>
            </a:r>
            <a:r>
              <a:rPr lang="en-A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сецесије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 може и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борити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расположивим с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редствима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Француска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револуција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„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проналазак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референдума</a:t>
            </a:r>
            <a:r>
              <a:rPr lang="en-A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Декларација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људским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правима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државне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 smtClean="0">
                <a:latin typeface="Times New Roman" pitchFamily="18" charset="0"/>
                <a:cs typeface="Times New Roman" pitchFamily="18" charset="0"/>
              </a:rPr>
              <a:t>границе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sr-Cyrl-RS" i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Историја права на самоопредељење народа: контекст и идеје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68760"/>
            <a:ext cx="8153400" cy="4997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sz="3900" u="sng" dirty="0" smtClean="0">
                <a:latin typeface="Times New Roman" pitchFamily="18" charset="0"/>
                <a:cs typeface="Times New Roman" pitchFamily="18" charset="0"/>
              </a:rPr>
              <a:t>ЗАТИШЈЕ</a:t>
            </a:r>
            <a:r>
              <a:rPr lang="sr-Cyrl-RS" sz="39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300" dirty="0" smtClean="0">
                <a:latin typeface="Times New Roman" pitchFamily="18" charset="0"/>
                <a:cs typeface="Times New Roman" pitchFamily="18" charset="0"/>
              </a:rPr>
              <a:t>(почетак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sr-Cyrl-RS" sz="3300" dirty="0" smtClean="0">
                <a:latin typeface="Times New Roman" pitchFamily="18" charset="0"/>
                <a:cs typeface="Times New Roman" pitchFamily="18" charset="0"/>
              </a:rPr>
              <a:t>века)</a:t>
            </a:r>
            <a:endParaRPr lang="en-US" sz="33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sr-Cyrl-R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AU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деолошке</a:t>
            </a:r>
            <a:r>
              <a:rPr lang="en-A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расправе</a:t>
            </a:r>
            <a:r>
              <a:rPr lang="en-A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унутар</a:t>
            </a:r>
            <a:r>
              <a:rPr lang="en-A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Истоку</a:t>
            </a:r>
            <a:r>
              <a:rPr lang="en-A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</a:t>
            </a:r>
            <a:r>
              <a:rPr lang="en-A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Аустрогурска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културна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аутономија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персонални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Немачка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оквиру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конзервативизма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домаће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пo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требе;</a:t>
            </a:r>
          </a:p>
          <a:p>
            <a:pPr lvl="0"/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Русија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 афирмација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отцепљење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исто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коришћење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тог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тактичк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 подршка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практичка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забрана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Историја права на самоопредељење народа: контекст и идеје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15340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AU" sz="4600" u="sng" dirty="0" smtClean="0">
                <a:latin typeface="Times New Roman" pitchFamily="18" charset="0"/>
                <a:cs typeface="Times New Roman" pitchFamily="18" charset="0"/>
              </a:rPr>
              <a:t>КОНСТИТУИСАЊЕ</a:t>
            </a:r>
            <a:r>
              <a:rPr lang="sr-Cyrl-RS" sz="4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A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  <a:r>
              <a:rPr lang="en-A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Првог</a:t>
            </a:r>
            <a:r>
              <a:rPr lang="en-A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светског</a:t>
            </a:r>
            <a:r>
              <a:rPr lang="en-A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рата</a:t>
            </a:r>
            <a:endParaRPr lang="sr-Cyrl-R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самоопредељење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b="1" dirty="0" err="1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AU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b="1" dirty="0" err="1" smtClean="0">
                <a:latin typeface="Times New Roman" pitchFamily="18" charset="0"/>
                <a:cs typeface="Times New Roman" pitchFamily="18" charset="0"/>
              </a:rPr>
              <a:t>отцепљење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3600" dirty="0" err="1" smtClean="0">
                <a:latin typeface="Times New Roman" pitchFamily="18" charset="0"/>
                <a:cs typeface="Times New Roman" pitchFamily="18" charset="0"/>
              </a:rPr>
              <a:t>Лењин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, 1917)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41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самоопредељење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b="1" dirty="0" err="1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AU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b="1" dirty="0" err="1" smtClean="0">
                <a:latin typeface="Times New Roman" pitchFamily="18" charset="0"/>
                <a:cs typeface="Times New Roman" pitchFamily="18" charset="0"/>
              </a:rPr>
              <a:t>аутономију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3600" dirty="0" err="1" smtClean="0">
                <a:latin typeface="Times New Roman" pitchFamily="18" charset="0"/>
                <a:cs typeface="Times New Roman" pitchFamily="18" charset="0"/>
              </a:rPr>
              <a:t>Вилсон</a:t>
            </a:r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, 1918)</a:t>
            </a:r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Политичка (зло)употреба</a:t>
            </a:r>
            <a:r>
              <a:rPr lang="sr-Cyrl-R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sr-Cyrl-R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r-Cyrl-R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и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деолошко</a:t>
            </a:r>
            <a:r>
              <a:rPr lang="en-A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en-A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A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слабљење</a:t>
            </a:r>
            <a:r>
              <a:rPr lang="en-A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политичких противника и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конкурент</a:t>
            </a:r>
            <a:r>
              <a:rPr lang="sr-Cyrl-R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ских држава;</a:t>
            </a:r>
          </a:p>
          <a:p>
            <a:pPr algn="just">
              <a:buNone/>
            </a:pPr>
            <a:r>
              <a:rPr lang="sr-Cyrl-R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б)  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идеолошка</a:t>
            </a:r>
            <a:r>
              <a:rPr lang="en-A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алатка</a:t>
            </a:r>
            <a:r>
              <a:rPr lang="en-A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спољн</a:t>
            </a:r>
            <a:r>
              <a:rPr lang="sr-Cyrl-R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ој</a:t>
            </a:r>
            <a:r>
              <a:rPr lang="en-A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полити</a:t>
            </a:r>
            <a:r>
              <a:rPr lang="sr-Cyrl-RS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ци.</a:t>
            </a:r>
            <a:endParaRPr lang="en-US" sz="3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Историја права на самоопредељење народа: контекст и идеје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4300" u="sng" dirty="0" smtClean="0">
                <a:latin typeface="Times New Roman" pitchFamily="18" charset="0"/>
                <a:cs typeface="Times New Roman" pitchFamily="18" charset="0"/>
              </a:rPr>
              <a:t>ЕКСПАНЗИЈА</a:t>
            </a:r>
            <a:endParaRPr lang="en-US" sz="43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6)  </a:t>
            </a:r>
            <a:r>
              <a:rPr lang="en-A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светски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A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антиколонијални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покрети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Самоопредељење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идеал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идејни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темељ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међународног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A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Хладни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пропагандне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формуле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неограниченог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УН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гарантује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сваком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dirty="0" err="1" smtClean="0">
                <a:latin typeface="Times New Roman" pitchFamily="18" charset="0"/>
                <a:cs typeface="Times New Roman" pitchFamily="18" charset="0"/>
              </a:rPr>
              <a:t>народу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/нацији.</a:t>
            </a:r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Историја права на самоопредељење народа: контекст и идеје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endParaRPr lang="sr-Cyrl-RS" sz="2000" dirty="0" smtClean="0"/>
          </a:p>
          <a:p>
            <a:pPr>
              <a:buNone/>
            </a:pP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ИШЧЕКИВАЊ</a:t>
            </a:r>
            <a:r>
              <a:rPr lang="sr-Cyrl-RS" sz="36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en-US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8)  </a:t>
            </a:r>
            <a:r>
              <a:rPr lang="en-A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прелазу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векова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Идеолошка перспектива: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первертирани политички либерализам: од самоодређења индивидуума до самоопредељења народа (између Канта и “макијавелизма”)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Политичка перспектива: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о праву народа 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самоопредељење, тј. успостављању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нове државе одлучује тренутни однос снага на међународној сцени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док </a:t>
            </a: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изнутра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остаје да траје “замрзнути конфликт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”).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Историја права на самоопредељење народа: контекст и идеје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sr-Cyrl-RS" sz="4300" dirty="0" smtClean="0">
                <a:latin typeface="Times New Roman" pitchFamily="18" charset="0"/>
                <a:cs typeface="Times New Roman" pitchFamily="18" charset="0"/>
              </a:rPr>
              <a:t>Куда даље?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A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повратак</a:t>
            </a: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A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прошлост</a:t>
            </a: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sr-Cyrl-RS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регионална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аутономија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A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повратак</a:t>
            </a: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A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прошлост</a:t>
            </a: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верска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културна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аутономија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sr-Cyrl-R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A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повратак</a:t>
            </a: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A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будућност</a:t>
            </a:r>
            <a:r>
              <a:rPr lang="sr-Cyrl-R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A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* ново “ново средњовековље”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Право на самоопредељење 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v"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користи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самоопредељење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ризикује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оно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употребљено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!"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Сваки нови п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окушај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правног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ограничења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сецесије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доводи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увођења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формалних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садржајних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мерила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 спровођење права на самопредељење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– и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недоглед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sr-Cyrl-R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“Свету се не може угодити”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000" cap="sm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Право на самоопредељење – путовање без краја  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2389</TotalTime>
  <Words>286</Words>
  <Application>Microsoft Office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Concourse</vt:lpstr>
      <vt:lpstr>PDF</vt:lpstr>
      <vt:lpstr>Идеолошки мотиви и политичке последице  модерних сецесија  (Право на самоопредељење народа – увод у грађански рат)</vt:lpstr>
      <vt:lpstr>Право на самоопредељење = државни раскол</vt:lpstr>
      <vt:lpstr>Историја права на самоопредељење народа: контекст и идеје</vt:lpstr>
      <vt:lpstr>Историја права на самоопредељење народа: контекст и идеје</vt:lpstr>
      <vt:lpstr>Историја права на самоопредељење народа: контекст и идеје</vt:lpstr>
      <vt:lpstr>Историја права на самоопредељење народа: контекст и идеје</vt:lpstr>
      <vt:lpstr>Историја права на самоопредељење народа: контекст и идеје</vt:lpstr>
      <vt:lpstr>Право на самоопредељење </vt:lpstr>
      <vt:lpstr>Право на самоопредељење – путовање без краја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Идеолошки мотиви и политичке последице  модерних сецесија  (Право на самоопредељење народа – увод у грађански рат</dc:title>
  <dc:creator>VNC</dc:creator>
  <cp:lastModifiedBy>VNC</cp:lastModifiedBy>
  <cp:revision>248</cp:revision>
  <dcterms:created xsi:type="dcterms:W3CDTF">2019-02-05T11:22:45Z</dcterms:created>
  <dcterms:modified xsi:type="dcterms:W3CDTF">2020-07-06T10:49:26Z</dcterms:modified>
</cp:coreProperties>
</file>